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62" r:id="rId3"/>
    <p:sldId id="263" r:id="rId4"/>
    <p:sldId id="264" r:id="rId5"/>
    <p:sldId id="257" r:id="rId6"/>
    <p:sldId id="258" r:id="rId7"/>
    <p:sldId id="259" r:id="rId8"/>
    <p:sldId id="260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4" d="100"/>
          <a:sy n="44" d="100"/>
        </p:scale>
        <p:origin x="-2136" y="-6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ЦПМСС\Downloads\плакат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272"/>
            <a:ext cx="9144000" cy="6719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9221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ГРАФИКИ И ДОГОВОРЫ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052736"/>
            <a:ext cx="7962088" cy="5544616"/>
          </a:xfrm>
        </p:spPr>
        <p:txBody>
          <a:bodyPr anchor="ctr">
            <a:normAutofit fontScale="85000" lnSpcReduction="20000"/>
          </a:bodyPr>
          <a:lstStyle/>
          <a:p>
            <a:pPr marL="82296" indent="0" algn="just">
              <a:buNone/>
            </a:pPr>
            <a:r>
              <a:rPr lang="ru-RU" b="1" dirty="0"/>
              <a:t>Графики и договоры </a:t>
            </a:r>
            <a:r>
              <a:rPr lang="ru-RU" dirty="0"/>
              <a:t>— это нечто вроде соглашения между вами и вашими </a:t>
            </a:r>
            <a:r>
              <a:rPr lang="ru-RU" dirty="0" smtClean="0"/>
              <a:t>детьми</a:t>
            </a:r>
            <a:r>
              <a:rPr lang="ru-RU" dirty="0"/>
              <a:t>, в которых оговаривается, что дети получат от вас, если будут вести себя определенным образом. Например, если вы запишите такое соглашение: «Как только ты закончишь уборку в своей комнате, можешь пойти погулять с </a:t>
            </a:r>
            <a:r>
              <a:rPr lang="ru-RU" dirty="0" smtClean="0"/>
              <a:t>ребятами</a:t>
            </a:r>
            <a:r>
              <a:rPr lang="ru-RU" dirty="0"/>
              <a:t>», то это будет договором. </a:t>
            </a:r>
          </a:p>
          <a:p>
            <a:pPr marL="82296" indent="0" algn="just">
              <a:buNone/>
            </a:pPr>
            <a:r>
              <a:rPr lang="ru-RU" dirty="0"/>
              <a:t>Заключая договоры или делая графики, не забудьте отразить в них </a:t>
            </a:r>
            <a:r>
              <a:rPr lang="ru-RU" dirty="0" smtClean="0"/>
              <a:t>следующие </a:t>
            </a:r>
            <a:r>
              <a:rPr lang="ru-RU" dirty="0"/>
              <a:t>три момента: </a:t>
            </a:r>
          </a:p>
          <a:p>
            <a:pPr marL="82296" indent="0" algn="just">
              <a:buNone/>
            </a:pPr>
            <a:r>
              <a:rPr lang="ru-RU" b="1" dirty="0"/>
              <a:t>1) какое поведение должен изменить ребенок; </a:t>
            </a:r>
          </a:p>
          <a:p>
            <a:pPr marL="82296" indent="0" algn="just">
              <a:buNone/>
            </a:pPr>
            <a:r>
              <a:rPr lang="ru-RU" b="1" dirty="0"/>
              <a:t>2) какие поощрения или привилегии он за это получит; </a:t>
            </a:r>
          </a:p>
          <a:p>
            <a:pPr marL="82296" indent="0" algn="just">
              <a:buNone/>
            </a:pPr>
            <a:r>
              <a:rPr lang="ru-RU" b="1" dirty="0"/>
              <a:t>3) на какой период времени распространяется ваш договор. </a:t>
            </a:r>
          </a:p>
        </p:txBody>
      </p:sp>
    </p:spTree>
    <p:extLst>
      <p:ext uri="{BB962C8B-B14F-4D97-AF65-F5344CB8AC3E}">
        <p14:creationId xmlns:p14="http://schemas.microsoft.com/office/powerpoint/2010/main" val="378081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836712"/>
            <a:ext cx="7498080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Договоры и графики можно использовать в следующих ситуациях: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anchor="ctr">
            <a:normAutofit fontScale="77500" lnSpcReduction="20000"/>
          </a:bodyPr>
          <a:lstStyle/>
          <a:p>
            <a:pPr marL="82296" indent="0" algn="just">
              <a:buNone/>
            </a:pPr>
            <a:r>
              <a:rPr lang="en-US" dirty="0" smtClean="0"/>
              <a:t>- </a:t>
            </a:r>
            <a:r>
              <a:rPr lang="ru-RU" dirty="0" smtClean="0"/>
              <a:t>Когда </a:t>
            </a:r>
            <a:r>
              <a:rPr lang="ru-RU" dirty="0"/>
              <a:t>вы хотите сосредоточить внимание на какой-то конкретной проблеме в поведении вашего ребенка. Например, в ответ на ваши просьбы ребенок выражает недовольство, часто устраивает скандалы или опаздывает по утрам в школу. </a:t>
            </a:r>
          </a:p>
          <a:p>
            <a:pPr marL="82296" indent="0" algn="just">
              <a:buNone/>
            </a:pPr>
            <a:r>
              <a:rPr lang="en-US" dirty="0" smtClean="0"/>
              <a:t>- </a:t>
            </a:r>
            <a:r>
              <a:rPr lang="ru-RU" dirty="0" smtClean="0"/>
              <a:t>Когда </a:t>
            </a:r>
            <a:r>
              <a:rPr lang="ru-RU" dirty="0"/>
              <a:t>ребенок стремится к определенной цели. Например, хочет заработать </a:t>
            </a:r>
            <a:r>
              <a:rPr lang="ru-RU" dirty="0" smtClean="0"/>
              <a:t>денег </a:t>
            </a:r>
            <a:r>
              <a:rPr lang="ru-RU" dirty="0"/>
              <a:t>на велосипед или добиться возможности позже ложиться спать. </a:t>
            </a:r>
          </a:p>
          <a:p>
            <a:pPr algn="just"/>
            <a:endParaRPr lang="ru-RU" dirty="0"/>
          </a:p>
          <a:p>
            <a:pPr marL="82296" indent="0" algn="just">
              <a:buNone/>
            </a:pPr>
            <a:r>
              <a:rPr lang="en-US" dirty="0" smtClean="0"/>
              <a:t>- </a:t>
            </a:r>
            <a:r>
              <a:rPr lang="ru-RU" dirty="0" smtClean="0"/>
              <a:t>Когда </a:t>
            </a:r>
            <a:r>
              <a:rPr lang="ru-RU" dirty="0"/>
              <a:t>вы хотите, чтобы ребенок достиг какой-то конкретной цели — занимался спортом, был более активен в школе, устроился на работу. </a:t>
            </a:r>
          </a:p>
        </p:txBody>
      </p:sp>
    </p:spTree>
    <p:extLst>
      <p:ext uri="{BB962C8B-B14F-4D97-AF65-F5344CB8AC3E}">
        <p14:creationId xmlns:p14="http://schemas.microsoft.com/office/powerpoint/2010/main" val="60497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548680"/>
            <a:ext cx="7498080" cy="86895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/>
              <a:t>Договор Ксюши с родителями о ее вечернем распорядке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340768"/>
            <a:ext cx="8064896" cy="5517232"/>
          </a:xfrm>
        </p:spPr>
        <p:txBody>
          <a:bodyPr anchor="ctr">
            <a:normAutofit fontScale="62500" lnSpcReduction="20000"/>
          </a:bodyPr>
          <a:lstStyle/>
          <a:p>
            <a:pPr marL="82296" indent="0" algn="just">
              <a:buNone/>
            </a:pPr>
            <a:r>
              <a:rPr lang="ru-RU" i="1" dirty="0" smtClean="0"/>
              <a:t>«</a:t>
            </a:r>
            <a:r>
              <a:rPr lang="ru-RU" i="1" dirty="0"/>
              <a:t>Я, </a:t>
            </a:r>
            <a:r>
              <a:rPr lang="ru-RU" dirty="0"/>
              <a:t>Ксения, </a:t>
            </a:r>
            <a:r>
              <a:rPr lang="ru-RU" i="1" dirty="0"/>
              <a:t>обязуюсь каждый вечер с понедельника по пятницу делать уроки и показывать маме или папе готовое домашнее задание. Если я буду выполнять это условие в течение всех пяти дней, я могу провести субботний вечер с </a:t>
            </a:r>
            <a:r>
              <a:rPr lang="ru-RU" i="1" dirty="0" smtClean="0"/>
              <a:t>друзьями</a:t>
            </a:r>
            <a:r>
              <a:rPr lang="ru-RU" i="1" dirty="0"/>
              <a:t>. Если я не выполню домашнее задание в какой-то день, на следующий день я </a:t>
            </a:r>
            <a:r>
              <a:rPr lang="ru-RU" i="1" dirty="0" smtClean="0"/>
              <a:t>теряю </a:t>
            </a:r>
            <a:r>
              <a:rPr lang="ru-RU" i="1" dirty="0"/>
              <a:t>право пользоваться телефоном, а счет пяти дням, в течение которых я </a:t>
            </a:r>
            <a:r>
              <a:rPr lang="ru-RU" i="1" dirty="0" smtClean="0"/>
              <a:t>должна </a:t>
            </a:r>
            <a:r>
              <a:rPr lang="ru-RU" i="1" dirty="0"/>
              <a:t>делать уроки, чтобы иметь возможность провести вечер с друзьями, </a:t>
            </a:r>
            <a:r>
              <a:rPr lang="ru-RU" i="1" dirty="0" smtClean="0"/>
              <a:t>начинается </a:t>
            </a:r>
            <a:r>
              <a:rPr lang="ru-RU" i="1" dirty="0"/>
              <a:t>снова со следующего дня. </a:t>
            </a:r>
            <a:endParaRPr lang="ru-RU" dirty="0"/>
          </a:p>
          <a:p>
            <a:pPr marL="82296" indent="0" algn="just">
              <a:buNone/>
            </a:pPr>
            <a:r>
              <a:rPr lang="ru-RU" i="1" dirty="0"/>
              <a:t>Мы, папа и мама, обязуемся разрешать Ксении проводить субботний вечер с друзьями, если она делает уроки в течение пяти дней подряд. </a:t>
            </a:r>
            <a:endParaRPr lang="ru-RU" dirty="0"/>
          </a:p>
          <a:p>
            <a:pPr marL="82296" indent="0" algn="just">
              <a:buNone/>
            </a:pPr>
            <a:r>
              <a:rPr lang="ru-RU" i="1" dirty="0"/>
              <a:t>Каждый вечер, после того как Ксения будет показывать нам приготовленные задания, мы будем отмечать этот день в календаре. Так будет продолжаться в течение месяца или пока мы не изменим нашей договоренности.» </a:t>
            </a:r>
            <a:endParaRPr lang="en-US" i="1" dirty="0" smtClean="0"/>
          </a:p>
          <a:p>
            <a:pPr marL="82296" indent="0" algn="just">
              <a:buNone/>
            </a:pPr>
            <a:r>
              <a:rPr lang="ru-RU" b="1" i="1" dirty="0" smtClean="0"/>
              <a:t>Подпись родителей</a:t>
            </a:r>
          </a:p>
          <a:p>
            <a:pPr marL="82296" indent="0" algn="just">
              <a:buNone/>
            </a:pPr>
            <a:r>
              <a:rPr lang="ru-RU" b="1" i="1" dirty="0" smtClean="0"/>
              <a:t>Подпись Ксюши</a:t>
            </a:r>
          </a:p>
          <a:p>
            <a:pPr marL="82296" indent="0" algn="just">
              <a:buNone/>
            </a:pPr>
            <a:r>
              <a:rPr lang="ru-RU" b="1" i="1" dirty="0" smtClean="0"/>
              <a:t>Дата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719326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effectLst/>
              </a:rPr>
              <a:t>10 ошибок, которые мешают </a:t>
            </a:r>
            <a:r>
              <a:rPr lang="ru-RU" b="1" dirty="0" smtClean="0">
                <a:effectLst/>
              </a:rPr>
              <a:t> </a:t>
            </a:r>
            <a:r>
              <a:rPr lang="ru-RU" b="1" dirty="0">
                <a:effectLst/>
              </a:rPr>
              <a:t>наладить контакт с </a:t>
            </a:r>
            <a:r>
              <a:rPr lang="ru-RU" b="1" dirty="0" smtClean="0">
                <a:effectLst/>
              </a:rPr>
              <a:t>детьми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340768"/>
            <a:ext cx="7920880" cy="5472608"/>
          </a:xfrm>
        </p:spPr>
        <p:txBody>
          <a:bodyPr>
            <a:normAutofit fontScale="85000" lnSpcReduction="10000"/>
          </a:bodyPr>
          <a:lstStyle/>
          <a:p>
            <a:pPr marL="82296" indent="0">
              <a:buNone/>
            </a:pPr>
            <a:r>
              <a:rPr lang="ru-RU" dirty="0"/>
              <a:t>1. Говорите без остановки и не даете ребенку вставить слово. Отсутствие пауз в разговоре превращает диалог в монолог, смысл которого маленький ребенок быстро теряет, а дети постарше просто перестают слушать.</a:t>
            </a:r>
          </a:p>
          <a:p>
            <a:pPr marL="82296" indent="0">
              <a:buNone/>
            </a:pPr>
            <a:r>
              <a:rPr lang="ru-RU" dirty="0" smtClean="0"/>
              <a:t>2</a:t>
            </a:r>
            <a:r>
              <a:rPr lang="ru-RU" dirty="0"/>
              <a:t>. Быстрый темп речи превращает слова в треск автомата, фразы сливаются в один поток, и ребенок просто не поймет смысл сказанного. Старайтесь говорить медленно.</a:t>
            </a:r>
          </a:p>
          <a:p>
            <a:pPr marL="82296" indent="0">
              <a:buNone/>
            </a:pPr>
            <a:r>
              <a:rPr lang="ru-RU" dirty="0" smtClean="0"/>
              <a:t>3</a:t>
            </a:r>
            <a:r>
              <a:rPr lang="ru-RU" dirty="0"/>
              <a:t>. Сложные и длинные фразы с незнакомыми словами и множеством деепричастных оборотов также только усложняют речь и трудно воспринимаются ребенком. Упрощайте речь до уровня, на котором говорит ребенок.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587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2740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052736"/>
            <a:ext cx="8100392" cy="5472608"/>
          </a:xfrm>
        </p:spPr>
        <p:txBody>
          <a:bodyPr anchor="ctr">
            <a:noAutofit/>
          </a:bodyPr>
          <a:lstStyle/>
          <a:p>
            <a:pPr marL="82296" indent="0" algn="just">
              <a:buNone/>
            </a:pPr>
            <a:r>
              <a:rPr lang="ru-RU" sz="2400" dirty="0"/>
              <a:t>4</a:t>
            </a:r>
            <a:r>
              <a:rPr lang="ru-RU" sz="2800" dirty="0"/>
              <a:t>. Принимать молчание ребенка за окончание разговора или за нежелание говорить. Молчание - тоже ответ, который может означать, что ребенок не верит в то, что его услышат, и сообщает об этом таким образом.</a:t>
            </a:r>
          </a:p>
          <a:p>
            <a:pPr marL="82296" indent="0" algn="just">
              <a:buNone/>
            </a:pPr>
            <a:r>
              <a:rPr lang="ru-RU" sz="2800" dirty="0" smtClean="0"/>
              <a:t>5</a:t>
            </a:r>
            <a:r>
              <a:rPr lang="ru-RU" sz="2800" dirty="0"/>
              <a:t>. Разговор «вполуха», когда, разговаривая с ребенком, вы заняты еще каким-то делом — листаете ленту новостей в </a:t>
            </a:r>
            <a:r>
              <a:rPr lang="ru-RU" sz="2800" dirty="0" err="1"/>
              <a:t>соцсетях</a:t>
            </a:r>
            <a:r>
              <a:rPr lang="ru-RU" sz="2800" dirty="0"/>
              <a:t> или смотрите телевизор — приводит к тому, что и ваши слова ребенок воспринимает на таком же уровне. Доверительный разговор, в котором собеседники слушают и слышат друг друга, можно выстроить только при 100 % внимании к самому процессу разговора</a:t>
            </a:r>
            <a:r>
              <a:rPr lang="ru-RU" sz="2800" dirty="0" smtClean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72083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41805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764704"/>
            <a:ext cx="8034096" cy="5976664"/>
          </a:xfrm>
        </p:spPr>
        <p:txBody>
          <a:bodyPr anchor="ctr">
            <a:normAutofit fontScale="32500" lnSpcReduction="20000"/>
          </a:bodyPr>
          <a:lstStyle/>
          <a:p>
            <a:pPr marL="82296" indent="0" algn="just">
              <a:buNone/>
            </a:pPr>
            <a:r>
              <a:rPr lang="en-US" sz="7400" dirty="0" smtClean="0"/>
              <a:t>6</a:t>
            </a:r>
            <a:r>
              <a:rPr lang="ru-RU" sz="7400" dirty="0" smtClean="0"/>
              <a:t>. </a:t>
            </a:r>
            <a:r>
              <a:rPr lang="ru-RU" sz="7400" dirty="0"/>
              <a:t>Попытки «докричаться» до ребенка, объяснить ему что-то с помощью громкого голоса, не помогут быть услышанным. Усиливайте авторитет в глазах ребенка, и тогда даже слова, произнесенные шепотом, будут восприняты с величайшим вниманием</a:t>
            </a:r>
          </a:p>
          <a:p>
            <a:pPr marL="82296" indent="0" algn="just">
              <a:buNone/>
            </a:pPr>
            <a:r>
              <a:rPr lang="ru-RU" sz="7400" dirty="0" smtClean="0"/>
              <a:t>7</a:t>
            </a:r>
            <a:r>
              <a:rPr lang="ru-RU" sz="7400" dirty="0"/>
              <a:t>. Ошибка думать, что ваше внутреннее состояние не влияет на то, как воспринимает слова ребенок. Слова в первую очередь передают энергию говорящего. Если вы чувствуете себя не в ресурсе, ощущаете усталость и бессилие, такими же бессильными и слабыми будут ваши слова. Выбирайте для важных разговоров правильные состояния - когда вы уверенны в себе, в своих силах и способностях. Тогда у ребенка не будет шанса вас не услышать</a:t>
            </a:r>
            <a:r>
              <a:rPr lang="ru-RU" sz="7400" dirty="0" smtClean="0"/>
              <a:t>.</a:t>
            </a:r>
            <a:endParaRPr lang="ru-RU" sz="7400" dirty="0"/>
          </a:p>
          <a:p>
            <a:pPr marL="82296" indent="0" algn="just">
              <a:buNone/>
            </a:pPr>
            <a:r>
              <a:rPr lang="ru-RU" sz="7400" dirty="0" smtClean="0"/>
              <a:t>8</a:t>
            </a:r>
            <a:r>
              <a:rPr lang="ru-RU" sz="7400" dirty="0"/>
              <a:t>. Не доминируйте в общении. В разговоре с ребенком вас не должно быть слишком много. Позиция «Я старший, а значит, умнее» не принесет пользы и взаимопонимания</a:t>
            </a:r>
            <a:r>
              <a:rPr lang="ru-RU" sz="7400" dirty="0" smtClean="0"/>
              <a:t>.</a:t>
            </a:r>
            <a:r>
              <a:rPr lang="ru-RU" sz="7400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112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34605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836712"/>
            <a:ext cx="7890080" cy="5760640"/>
          </a:xfrm>
        </p:spPr>
        <p:txBody>
          <a:bodyPr anchor="ctr">
            <a:normAutofit fontScale="85000" lnSpcReduction="10000"/>
          </a:bodyPr>
          <a:lstStyle/>
          <a:p>
            <a:pPr marL="82296" indent="0" algn="just">
              <a:buNone/>
            </a:pPr>
            <a:r>
              <a:rPr lang="ru-RU" dirty="0"/>
              <a:t>9. Осуждение, претензии, порицания заставляют ребенка отдаляться от вас в разговоре, дистанцироваться и закрываться. Желание понять и услышать пропадает. Используйте в разговоре положительные оценки, поддержку и похвалу. Тогда ребенок откроется, и вам станет просто донести до него свои мысли.</a:t>
            </a:r>
          </a:p>
          <a:p>
            <a:pPr marL="82296" indent="0" algn="just">
              <a:buNone/>
            </a:pPr>
            <a:r>
              <a:rPr lang="ru-RU" dirty="0" smtClean="0"/>
              <a:t>10</a:t>
            </a:r>
            <a:r>
              <a:rPr lang="ru-RU" dirty="0"/>
              <a:t>. Ребенка отталкивает и заставляет закрываться невнимание к словам и деталям его рассказа. Если ребенок рассказывает что-то, что кажется ему важным, старайтесь слушать его максимально внимательно и по возможности задавайте уточняющие вопросы. В ответ вы получите такое же внимание, будете поняты и услышаны.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3910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ЦПМСС\Downloads\контакты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904" y="188640"/>
            <a:ext cx="8640960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17071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259</TotalTime>
  <Words>824</Words>
  <Application>Microsoft Office PowerPoint</Application>
  <PresentationFormat>Экран (4:3)</PresentationFormat>
  <Paragraphs>29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Солнцестояние</vt:lpstr>
      <vt:lpstr>Презентация PowerPoint</vt:lpstr>
      <vt:lpstr>ГРАФИКИ И ДОГОВОРЫ </vt:lpstr>
      <vt:lpstr>Договоры и графики можно использовать в следующих ситуациях:  </vt:lpstr>
      <vt:lpstr>Договор Ксюши с родителями о ее вечернем распорядке  </vt:lpstr>
      <vt:lpstr>10 ошибок, которые мешают  наладить контакт с детьми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стрессом</dc:title>
  <dc:creator>ЦПМСС</dc:creator>
  <cp:lastModifiedBy>ЦПМСС</cp:lastModifiedBy>
  <cp:revision>52</cp:revision>
  <dcterms:created xsi:type="dcterms:W3CDTF">2020-11-26T10:18:41Z</dcterms:created>
  <dcterms:modified xsi:type="dcterms:W3CDTF">2020-12-28T10:01:08Z</dcterms:modified>
</cp:coreProperties>
</file>